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8" r:id="rId21"/>
    <p:sldId id="279" r:id="rId22"/>
    <p:sldId id="275" r:id="rId23"/>
    <p:sldId id="276" r:id="rId24"/>
    <p:sldId id="277"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Nunito"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86"/>
    <p:restoredTop sz="94655"/>
  </p:normalViewPr>
  <p:slideViewPr>
    <p:cSldViewPr snapToGrid="0">
      <p:cViewPr varScale="1">
        <p:scale>
          <a:sx n="100" d="100"/>
          <a:sy n="100" d="100"/>
        </p:scale>
        <p:origin x="136" y="6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76f173af96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76f173af9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6f173af9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6f173af9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76e44c51a9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76e44c51a9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76e44c51a9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76e44c51a9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76e44c51a9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76e44c51a9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76f173af96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76f173af9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6f173af9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6f173af9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76f173af96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76f173af96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76f173af9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76f173af9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76f173af96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76f173af96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77825aeb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77825aeb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6e44c51a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6e44c51a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781c4bbe2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781c4bbe2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76e44c51a9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76e44c51a9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7825aeb7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77825aeb7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76e44c51a9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76e44c51a9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6e44c51a9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6e44c51a9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76e44c51a9_0_1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76e44c51a9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6f173af96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6f173af9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6e44c51a9_0_1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6e44c51a9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6f173af96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6f173af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12.m4a"/><Relationship Id="rId7" Type="http://schemas.openxmlformats.org/officeDocument/2006/relationships/image" Target="../media/image2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3.png"/><Relationship Id="rId5" Type="http://schemas.openxmlformats.org/officeDocument/2006/relationships/slideLayout" Target="../slideLayouts/slideLayout3.xml"/><Relationship Id="rId4" Type="http://schemas.openxmlformats.org/officeDocument/2006/relationships/audio" Target="../media/media12.m4a"/></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hyperlink" Target="http://www.virginia.org/counties/Russell"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hyperlink" Target="http://www.virginia.org/counties/Fairfax/" TargetMode="External"/><Relationship Id="rId4" Type="http://schemas.openxmlformats.org/officeDocument/2006/relationships/hyperlink" Target="http://www.russellcountyva.us/199/History"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fairfaxcounty.gov/demographics/commuting-patterns" TargetMode="External"/><Relationship Id="rId7" Type="http://schemas.openxmlformats.org/officeDocument/2006/relationships/hyperlink" Target="https://www.virginiadot.org/info/2018_traffic_data_by_jurisdiction.asp"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hyperlink" Target="https://datausa.io/profile/geo/fairfax-county-va" TargetMode="External"/><Relationship Id="rId5" Type="http://schemas.openxmlformats.org/officeDocument/2006/relationships/hyperlink" Target="https://datausa.io/profile/geo/russell-county-va" TargetMode="External"/><Relationship Id="rId4" Type="http://schemas.openxmlformats.org/officeDocument/2006/relationships/hyperlink" Target="https://www.fairfaxcounty.gov/demographics/fairfax-county-general-overview"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42448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Fairfax County vs Russell County</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Presentation By: Maria Terrazas, Mohidin Hassan</a:t>
            </a: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Population Demographics in Fairfax County</a:t>
            </a:r>
            <a:endParaRPr/>
          </a:p>
        </p:txBody>
      </p:sp>
      <p:sp>
        <p:nvSpPr>
          <p:cNvPr id="191" name="Google Shape;191;p22"/>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000000"/>
                </a:solidFill>
              </a:rPr>
              <a:t>For the demographics in Fairfax, the median age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for native-born citizens is around 38 years old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whereas the average age for foreign-born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citizens is around 45 years old.</a:t>
            </a:r>
            <a:endParaRPr/>
          </a:p>
        </p:txBody>
      </p:sp>
      <p:pic>
        <p:nvPicPr>
          <p:cNvPr id="192" name="Google Shape;192;p22"/>
          <p:cNvPicPr preferRelativeResize="0"/>
          <p:nvPr/>
        </p:nvPicPr>
        <p:blipFill>
          <a:blip r:embed="rId3">
            <a:alphaModFix/>
          </a:blip>
          <a:stretch>
            <a:fillRect/>
          </a:stretch>
        </p:blipFill>
        <p:spPr>
          <a:xfrm>
            <a:off x="4572000" y="1971725"/>
            <a:ext cx="3752850" cy="2486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Population Demographics in Fairfax County (cont.)</a:t>
            </a:r>
            <a:endParaRPr/>
          </a:p>
          <a:p>
            <a:pPr marL="0" lvl="0" indent="0" algn="l" rtl="0">
              <a:spcBef>
                <a:spcPts val="0"/>
              </a:spcBef>
              <a:spcAft>
                <a:spcPts val="0"/>
              </a:spcAft>
              <a:buNone/>
            </a:pPr>
            <a:endParaRPr/>
          </a:p>
        </p:txBody>
      </p:sp>
      <p:pic>
        <p:nvPicPr>
          <p:cNvPr id="198" name="Google Shape;198;p23"/>
          <p:cNvPicPr preferRelativeResize="0"/>
          <p:nvPr/>
        </p:nvPicPr>
        <p:blipFill>
          <a:blip r:embed="rId3">
            <a:alphaModFix/>
          </a:blip>
          <a:stretch>
            <a:fillRect/>
          </a:stretch>
        </p:blipFill>
        <p:spPr>
          <a:xfrm>
            <a:off x="1550275" y="1990725"/>
            <a:ext cx="5943600" cy="244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and History of Russell County</a:t>
            </a:r>
            <a:endParaRPr/>
          </a:p>
        </p:txBody>
      </p:sp>
      <p:sp>
        <p:nvSpPr>
          <p:cNvPr id="204" name="Google Shape;204;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Russell County was established by Colonel William Russell from a section of Washington County in 1786.</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05" name="Google Shape;205;p24"/>
          <p:cNvPicPr preferRelativeResize="0"/>
          <p:nvPr/>
        </p:nvPicPr>
        <p:blipFill>
          <a:blip r:embed="rId5">
            <a:alphaModFix/>
          </a:blip>
          <a:stretch>
            <a:fillRect/>
          </a:stretch>
        </p:blipFill>
        <p:spPr>
          <a:xfrm>
            <a:off x="2517200" y="2458200"/>
            <a:ext cx="3810000" cy="1905000"/>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D93FAE1D-947E-5344-9D32-E3FD16ABAE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12050" y="368743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Commuting in Russell County</a:t>
            </a:r>
            <a:endParaRPr/>
          </a:p>
        </p:txBody>
      </p:sp>
      <p:sp>
        <p:nvSpPr>
          <p:cNvPr id="211" name="Google Shape;211;p2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average commute time in Russell County is </a:t>
            </a:r>
            <a:endParaRPr/>
          </a:p>
          <a:p>
            <a:pPr marL="0" lvl="0" indent="0" algn="l" rtl="0">
              <a:lnSpc>
                <a:spcPct val="100000"/>
              </a:lnSpc>
              <a:spcBef>
                <a:spcPts val="1600"/>
              </a:spcBef>
              <a:spcAft>
                <a:spcPts val="0"/>
              </a:spcAft>
              <a:buNone/>
            </a:pPr>
            <a:r>
              <a:rPr lang="en"/>
              <a:t>roughly 27 minutes, slightly longer than the </a:t>
            </a:r>
            <a:endParaRPr/>
          </a:p>
          <a:p>
            <a:pPr marL="0" lvl="0" indent="0" algn="l" rtl="0">
              <a:lnSpc>
                <a:spcPct val="100000"/>
              </a:lnSpc>
              <a:spcBef>
                <a:spcPts val="1600"/>
              </a:spcBef>
              <a:spcAft>
                <a:spcPts val="0"/>
              </a:spcAft>
              <a:buNone/>
            </a:pPr>
            <a:r>
              <a:rPr lang="en"/>
              <a:t>average commute time in the US. </a:t>
            </a:r>
            <a:endParaRPr/>
          </a:p>
          <a:p>
            <a:pPr marL="0" lvl="0" indent="0" algn="l" rtl="0">
              <a:spcBef>
                <a:spcPts val="1600"/>
              </a:spcBef>
              <a:spcAft>
                <a:spcPts val="1600"/>
              </a:spcAft>
              <a:buNone/>
            </a:pPr>
            <a:endParaRPr/>
          </a:p>
        </p:txBody>
      </p:sp>
      <p:pic>
        <p:nvPicPr>
          <p:cNvPr id="212" name="Google Shape;212;p25"/>
          <p:cNvPicPr preferRelativeResize="0"/>
          <p:nvPr/>
        </p:nvPicPr>
        <p:blipFill>
          <a:blip r:embed="rId5">
            <a:alphaModFix/>
          </a:blip>
          <a:stretch>
            <a:fillRect/>
          </a:stretch>
        </p:blipFill>
        <p:spPr>
          <a:xfrm>
            <a:off x="4122600" y="1447394"/>
            <a:ext cx="4557751" cy="2600250"/>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4BE2C4A1-728F-644C-A8EF-15DF500C32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75363" y="396191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Commuting in Russell County</a:t>
            </a:r>
            <a:endParaRPr/>
          </a:p>
        </p:txBody>
      </p:sp>
      <p:sp>
        <p:nvSpPr>
          <p:cNvPr id="218" name="Google Shape;218;p2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The most common method of transportation </a:t>
            </a:r>
            <a:endParaRPr dirty="0"/>
          </a:p>
          <a:p>
            <a:pPr marL="0" lvl="0" indent="0" algn="l" rtl="0">
              <a:lnSpc>
                <a:spcPct val="100000"/>
              </a:lnSpc>
              <a:spcBef>
                <a:spcPts val="1600"/>
              </a:spcBef>
              <a:spcAft>
                <a:spcPts val="0"/>
              </a:spcAft>
              <a:buNone/>
            </a:pPr>
            <a:r>
              <a:rPr lang="en" dirty="0"/>
              <a:t>was by driving alone with around 88% of </a:t>
            </a:r>
            <a:endParaRPr dirty="0"/>
          </a:p>
          <a:p>
            <a:pPr marL="0" lvl="0" indent="0" algn="l" rtl="0">
              <a:lnSpc>
                <a:spcPct val="100000"/>
              </a:lnSpc>
              <a:spcBef>
                <a:spcPts val="1600"/>
              </a:spcBef>
              <a:spcAft>
                <a:spcPts val="0"/>
              </a:spcAft>
              <a:buNone/>
            </a:pPr>
            <a:r>
              <a:rPr lang="en" dirty="0"/>
              <a:t>commuters preferring this, followed by roughly 7% of people </a:t>
            </a:r>
            <a:endParaRPr dirty="0"/>
          </a:p>
          <a:p>
            <a:pPr marL="0" lvl="0" indent="0" algn="l" rtl="0">
              <a:lnSpc>
                <a:spcPct val="100000"/>
              </a:lnSpc>
              <a:spcBef>
                <a:spcPts val="1600"/>
              </a:spcBef>
              <a:spcAft>
                <a:spcPts val="0"/>
              </a:spcAft>
              <a:buNone/>
            </a:pPr>
            <a:r>
              <a:rPr lang="en" dirty="0"/>
              <a:t>preferring to carpool.</a:t>
            </a:r>
            <a:endParaRPr dirty="0"/>
          </a:p>
          <a:p>
            <a:pPr marL="0" lvl="0" indent="0" algn="l" rtl="0">
              <a:spcBef>
                <a:spcPts val="1600"/>
              </a:spcBef>
              <a:spcAft>
                <a:spcPts val="1600"/>
              </a:spcAft>
              <a:buNone/>
            </a:pPr>
            <a:endParaRPr dirty="0"/>
          </a:p>
        </p:txBody>
      </p:sp>
      <p:pic>
        <p:nvPicPr>
          <p:cNvPr id="219" name="Google Shape;219;p26"/>
          <p:cNvPicPr preferRelativeResize="0"/>
          <p:nvPr/>
        </p:nvPicPr>
        <p:blipFill rotWithShape="1">
          <a:blip r:embed="rId5">
            <a:alphaModFix/>
          </a:blip>
          <a:srcRect t="-10059"/>
          <a:stretch/>
        </p:blipFill>
        <p:spPr>
          <a:xfrm>
            <a:off x="5172075" y="1084694"/>
            <a:ext cx="3152775" cy="3476625"/>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BD505EA1-8AB1-C543-BE14-16E6EE83E8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94324" y="405880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7"/>
          <p:cNvSpPr txBox="1">
            <a:spLocks noGrp="1"/>
          </p:cNvSpPr>
          <p:nvPr>
            <p:ph type="title"/>
          </p:nvPr>
        </p:nvSpPr>
        <p:spPr>
          <a:xfrm>
            <a:off x="665500" y="4542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in Russell County</a:t>
            </a:r>
            <a:endParaRPr/>
          </a:p>
        </p:txBody>
      </p:sp>
      <p:sp>
        <p:nvSpPr>
          <p:cNvPr id="225" name="Google Shape;225;p27"/>
          <p:cNvSpPr txBox="1">
            <a:spLocks noGrp="1"/>
          </p:cNvSpPr>
          <p:nvPr>
            <p:ph type="body" idx="1"/>
          </p:nvPr>
        </p:nvSpPr>
        <p:spPr>
          <a:xfrm>
            <a:off x="819150" y="122917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t>As you can see here, there is not a whole lot of </a:t>
            </a:r>
            <a:endParaRPr dirty="0"/>
          </a:p>
          <a:p>
            <a:pPr marL="0" lvl="0" indent="0" algn="l" rtl="0">
              <a:lnSpc>
                <a:spcPct val="100000"/>
              </a:lnSpc>
              <a:spcBef>
                <a:spcPts val="1600"/>
              </a:spcBef>
              <a:spcAft>
                <a:spcPts val="0"/>
              </a:spcAft>
              <a:buNone/>
            </a:pPr>
            <a:r>
              <a:rPr lang="en" dirty="0"/>
              <a:t>traffic in Russell County and that’s </a:t>
            </a:r>
            <a:endParaRPr dirty="0"/>
          </a:p>
          <a:p>
            <a:pPr marL="0" lvl="0" indent="0" algn="l" rtl="0">
              <a:lnSpc>
                <a:spcPct val="100000"/>
              </a:lnSpc>
              <a:spcBef>
                <a:spcPts val="1600"/>
              </a:spcBef>
              <a:spcAft>
                <a:spcPts val="0"/>
              </a:spcAft>
              <a:buNone/>
            </a:pPr>
            <a:r>
              <a:rPr lang="en" dirty="0"/>
              <a:t>because it is a mountainous area.</a:t>
            </a:r>
            <a:endParaRPr dirty="0"/>
          </a:p>
          <a:p>
            <a:pPr marL="0" lvl="0" indent="0" algn="l" rtl="0">
              <a:lnSpc>
                <a:spcPct val="100000"/>
              </a:lnSpc>
              <a:spcBef>
                <a:spcPts val="1600"/>
              </a:spcBef>
              <a:spcAft>
                <a:spcPts val="0"/>
              </a:spcAft>
              <a:buNone/>
            </a:pPr>
            <a:r>
              <a:rPr lang="en" dirty="0"/>
              <a:t> Just like Fairfax, most of the traffic</a:t>
            </a:r>
            <a:endParaRPr dirty="0"/>
          </a:p>
          <a:p>
            <a:pPr marL="0" lvl="0" indent="0" algn="l" rtl="0">
              <a:lnSpc>
                <a:spcPct val="100000"/>
              </a:lnSpc>
              <a:spcBef>
                <a:spcPts val="1600"/>
              </a:spcBef>
              <a:spcAft>
                <a:spcPts val="0"/>
              </a:spcAft>
              <a:buNone/>
            </a:pPr>
            <a:r>
              <a:rPr lang="en" dirty="0"/>
              <a:t> comes from 4-wheeled vehicles.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226" name="Google Shape;226;p27"/>
          <p:cNvPicPr preferRelativeResize="0"/>
          <p:nvPr/>
        </p:nvPicPr>
        <p:blipFill>
          <a:blip r:embed="rId5">
            <a:alphaModFix/>
          </a:blip>
          <a:stretch>
            <a:fillRect/>
          </a:stretch>
        </p:blipFill>
        <p:spPr>
          <a:xfrm>
            <a:off x="5005509" y="454225"/>
            <a:ext cx="3832142" cy="2847451"/>
          </a:xfrm>
          <a:prstGeom prst="rect">
            <a:avLst/>
          </a:prstGeom>
          <a:noFill/>
          <a:ln>
            <a:noFill/>
          </a:ln>
        </p:spPr>
      </p:pic>
      <p:pic>
        <p:nvPicPr>
          <p:cNvPr id="227" name="Google Shape;227;p27"/>
          <p:cNvPicPr preferRelativeResize="0"/>
          <p:nvPr/>
        </p:nvPicPr>
        <p:blipFill>
          <a:blip r:embed="rId6">
            <a:alphaModFix/>
          </a:blip>
          <a:stretch>
            <a:fillRect/>
          </a:stretch>
        </p:blipFill>
        <p:spPr>
          <a:xfrm>
            <a:off x="4572000" y="3301675"/>
            <a:ext cx="3599199" cy="1219200"/>
          </a:xfrm>
          <a:prstGeom prst="rect">
            <a:avLst/>
          </a:prstGeom>
          <a:noFill/>
          <a:ln>
            <a:noFill/>
          </a:ln>
        </p:spPr>
      </p:pic>
      <p:pic>
        <p:nvPicPr>
          <p:cNvPr id="3" name="Online Media 2" descr="Recorded Sound">
            <a:hlinkClick r:id="" action="ppaction://media"/>
            <a:extLst>
              <a:ext uri="{FF2B5EF4-FFF2-40B4-BE49-F238E27FC236}">
                <a16:creationId xmlns:a16="http://schemas.microsoft.com/office/drawing/2014/main" id="{E78B9EE7-D2AC-4040-A852-BED9085B45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18450" y="40457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Economy in Russell County</a:t>
            </a:r>
            <a:endParaRPr dirty="0"/>
          </a:p>
        </p:txBody>
      </p:sp>
      <p:sp>
        <p:nvSpPr>
          <p:cNvPr id="233" name="Google Shape;233;p2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Russell County’s average household earns roughly </a:t>
            </a:r>
            <a:endParaRPr/>
          </a:p>
          <a:p>
            <a:pPr marL="0" lvl="0" indent="0" algn="l" rtl="0">
              <a:spcBef>
                <a:spcPts val="1600"/>
              </a:spcBef>
              <a:spcAft>
                <a:spcPts val="0"/>
              </a:spcAft>
              <a:buNone/>
            </a:pPr>
            <a:r>
              <a:rPr lang="en"/>
              <a:t>$40,083, with the highest income in the middle area </a:t>
            </a:r>
            <a:endParaRPr/>
          </a:p>
          <a:p>
            <a:pPr marL="0" lvl="0" indent="0" algn="l" rtl="0">
              <a:spcBef>
                <a:spcPts val="1600"/>
              </a:spcBef>
              <a:spcAft>
                <a:spcPts val="0"/>
              </a:spcAft>
              <a:buNone/>
            </a:pPr>
            <a:r>
              <a:rPr lang="en"/>
              <a:t>of Russell County</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34" name="Google Shape;234;p28"/>
          <p:cNvPicPr preferRelativeResize="0"/>
          <p:nvPr/>
        </p:nvPicPr>
        <p:blipFill>
          <a:blip r:embed="rId5">
            <a:alphaModFix/>
          </a:blip>
          <a:stretch>
            <a:fillRect/>
          </a:stretch>
        </p:blipFill>
        <p:spPr>
          <a:xfrm>
            <a:off x="4447475" y="1598313"/>
            <a:ext cx="4419775" cy="2295525"/>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7C9CF050-E82D-494E-8CCC-2DB21EF8C9B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8450" y="40323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7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819150" y="585718"/>
            <a:ext cx="7505700" cy="954600"/>
          </a:xfrm>
          <a:prstGeom prst="rect">
            <a:avLst/>
          </a:prstGeom>
        </p:spPr>
        <p:txBody>
          <a:bodyPr spcFirstLastPara="1" wrap="square" lIns="91425" tIns="91425" rIns="91425" bIns="91425" anchor="t" anchorCtr="0">
            <a:noAutofit/>
          </a:bodyPr>
          <a:lstStyle/>
          <a:p>
            <a:pPr lvl="0" algn="ctr"/>
            <a:r>
              <a:rPr lang="en" dirty="0"/>
              <a:t>The Economy in Russell County(cont.)</a:t>
            </a:r>
            <a:endParaRPr dirty="0"/>
          </a:p>
        </p:txBody>
      </p:sp>
      <p:pic>
        <p:nvPicPr>
          <p:cNvPr id="241" name="Google Shape;241;p29"/>
          <p:cNvPicPr preferRelativeResize="0"/>
          <p:nvPr/>
        </p:nvPicPr>
        <p:blipFill>
          <a:blip r:embed="rId5">
            <a:alphaModFix/>
          </a:blip>
          <a:stretch>
            <a:fillRect/>
          </a:stretch>
        </p:blipFill>
        <p:spPr>
          <a:xfrm>
            <a:off x="1600200" y="1391525"/>
            <a:ext cx="5943600" cy="3248025"/>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1CAEE3C1-8F7E-6549-8960-879F9587EB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8450" y="387668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Population Demographics in Russell County</a:t>
            </a:r>
            <a:endParaRPr/>
          </a:p>
          <a:p>
            <a:pPr marL="0" lvl="0" indent="0" algn="ctr" rtl="0">
              <a:spcBef>
                <a:spcPts val="0"/>
              </a:spcBef>
              <a:spcAft>
                <a:spcPts val="0"/>
              </a:spcAft>
              <a:buNone/>
            </a:pPr>
            <a:endParaRPr/>
          </a:p>
        </p:txBody>
      </p:sp>
      <p:sp>
        <p:nvSpPr>
          <p:cNvPr id="247" name="Google Shape;247;p30"/>
          <p:cNvSpPr txBox="1">
            <a:spLocks noGrp="1"/>
          </p:cNvSpPr>
          <p:nvPr>
            <p:ph type="body" idx="1"/>
          </p:nvPr>
        </p:nvSpPr>
        <p:spPr>
          <a:xfrm>
            <a:off x="819150" y="222507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the demographics in Russell County, the median age </a:t>
            </a:r>
            <a:endParaRPr/>
          </a:p>
          <a:p>
            <a:pPr marL="0" lvl="0" indent="0" algn="l" rtl="0">
              <a:spcBef>
                <a:spcPts val="1600"/>
              </a:spcBef>
              <a:spcAft>
                <a:spcPts val="0"/>
              </a:spcAft>
              <a:buNone/>
            </a:pPr>
            <a:r>
              <a:rPr lang="en"/>
              <a:t>for native-born citizens is around 45 years old whereas </a:t>
            </a:r>
            <a:endParaRPr/>
          </a:p>
          <a:p>
            <a:pPr marL="0" lvl="0" indent="0" algn="l" rtl="0">
              <a:spcBef>
                <a:spcPts val="1600"/>
              </a:spcBef>
              <a:spcAft>
                <a:spcPts val="0"/>
              </a:spcAft>
              <a:buNone/>
            </a:pPr>
            <a:r>
              <a:rPr lang="en"/>
              <a:t>the average age for foreign-born citizens is around 38 years old.    </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248" name="Google Shape;248;p30"/>
          <p:cNvPicPr preferRelativeResize="0"/>
          <p:nvPr/>
        </p:nvPicPr>
        <p:blipFill>
          <a:blip r:embed="rId5">
            <a:alphaModFix/>
          </a:blip>
          <a:stretch>
            <a:fillRect/>
          </a:stretch>
        </p:blipFill>
        <p:spPr>
          <a:xfrm>
            <a:off x="5147925" y="1713925"/>
            <a:ext cx="3600825" cy="2486025"/>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5538E62C-1152-604A-B60B-68D1E9C2AD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8450" y="390058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31"/>
          <p:cNvPicPr preferRelativeResize="0"/>
          <p:nvPr/>
        </p:nvPicPr>
        <p:blipFill>
          <a:blip r:embed="rId5">
            <a:alphaModFix/>
          </a:blip>
          <a:stretch>
            <a:fillRect/>
          </a:stretch>
        </p:blipFill>
        <p:spPr>
          <a:xfrm>
            <a:off x="1402875" y="1444825"/>
            <a:ext cx="5943600" cy="3248025"/>
          </a:xfrm>
          <a:prstGeom prst="rect">
            <a:avLst/>
          </a:prstGeom>
          <a:noFill/>
          <a:ln>
            <a:noFill/>
          </a:ln>
        </p:spPr>
      </p:pic>
      <p:sp>
        <p:nvSpPr>
          <p:cNvPr id="254" name="Google Shape;254;p31"/>
          <p:cNvSpPr txBox="1">
            <a:spLocks noGrp="1"/>
          </p:cNvSpPr>
          <p:nvPr>
            <p:ph type="title"/>
          </p:nvPr>
        </p:nvSpPr>
        <p:spPr>
          <a:xfrm>
            <a:off x="819150" y="61125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Population Demographics in Russell County (cont.)</a:t>
            </a:r>
            <a:endParaRPr/>
          </a:p>
          <a:p>
            <a:pPr marL="0" lvl="0" indent="0" algn="ctr" rtl="0">
              <a:spcBef>
                <a:spcPts val="0"/>
              </a:spcBef>
              <a:spcAft>
                <a:spcPts val="0"/>
              </a:spcAft>
              <a:buNone/>
            </a:pPr>
            <a:endParaRPr/>
          </a:p>
        </p:txBody>
      </p:sp>
      <p:pic>
        <p:nvPicPr>
          <p:cNvPr id="2" name="Online Media 1" descr="Recorded Sound">
            <a:hlinkClick r:id="" action="ppaction://media"/>
            <a:extLst>
              <a:ext uri="{FF2B5EF4-FFF2-40B4-BE49-F238E27FC236}">
                <a16:creationId xmlns:a16="http://schemas.microsoft.com/office/drawing/2014/main" id="{5340B84C-0D93-F04D-99A5-4CC98259AB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41125" y="38800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5374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Evolution of Automobile</a:t>
            </a:r>
            <a:endParaRPr/>
          </a:p>
        </p:txBody>
      </p:sp>
      <p:sp>
        <p:nvSpPr>
          <p:cNvPr id="135" name="Google Shape;135;p14"/>
          <p:cNvSpPr txBox="1">
            <a:spLocks noGrp="1"/>
          </p:cNvSpPr>
          <p:nvPr>
            <p:ph type="body" idx="1"/>
          </p:nvPr>
        </p:nvSpPr>
        <p:spPr>
          <a:xfrm>
            <a:off x="819150" y="1373788"/>
            <a:ext cx="4675800" cy="29466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first automobiles were developed in the late 1700s and were powered using steam which has been an energy source that had been used for many years at the time to power trains.</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first electrical car in the United States was built in 1890 by William Morrison.</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 In 1898, the first hybrid vehicle powered by electricity and gas was created by Ferdinand Porsche which became something revolutionary.</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 It was Karl Benz who invented the first gas-powered car in 1885 but at the time, the vehicle had only three wheels</a:t>
            </a:r>
            <a:endParaRPr sz="1200">
              <a:solidFill>
                <a:srgbClr val="000000"/>
              </a:solidFill>
              <a:latin typeface="Times New Roman"/>
              <a:ea typeface="Times New Roman"/>
              <a:cs typeface="Times New Roman"/>
              <a:sym typeface="Times New Roman"/>
            </a:endParaRPr>
          </a:p>
          <a:p>
            <a:pPr marL="457200" lvl="0" indent="-304800" algn="l" rtl="0">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invention of the gas-powered automobile was so drastically important in America that it became the beginning of vehicular evolution in America.</a:t>
            </a:r>
            <a:endParaRPr sz="1200">
              <a:solidFill>
                <a:srgbClr val="000000"/>
              </a:solidFill>
              <a:latin typeface="Times New Roman"/>
              <a:ea typeface="Times New Roman"/>
              <a:cs typeface="Times New Roman"/>
              <a:sym typeface="Times New Roman"/>
            </a:endParaRPr>
          </a:p>
        </p:txBody>
      </p:sp>
      <p:pic>
        <p:nvPicPr>
          <p:cNvPr id="136" name="Google Shape;136;p14"/>
          <p:cNvPicPr preferRelativeResize="0"/>
          <p:nvPr/>
        </p:nvPicPr>
        <p:blipFill>
          <a:blip r:embed="rId5">
            <a:alphaModFix/>
          </a:blip>
          <a:stretch>
            <a:fillRect/>
          </a:stretch>
        </p:blipFill>
        <p:spPr>
          <a:xfrm>
            <a:off x="5401250" y="1113050"/>
            <a:ext cx="3444624" cy="3468076"/>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A175FD3F-721F-DA49-A7E0-9B95881E6E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20000" y="37933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48B3-ED8E-0742-807E-97D650465BCF}"/>
              </a:ext>
            </a:extLst>
          </p:cNvPr>
          <p:cNvSpPr>
            <a:spLocks noGrp="1"/>
          </p:cNvSpPr>
          <p:nvPr>
            <p:ph type="title"/>
          </p:nvPr>
        </p:nvSpPr>
        <p:spPr>
          <a:xfrm>
            <a:off x="819150" y="447619"/>
            <a:ext cx="7505700" cy="668912"/>
          </a:xfrm>
        </p:spPr>
        <p:txBody>
          <a:bodyPr/>
          <a:lstStyle/>
          <a:p>
            <a:pPr algn="ctr"/>
            <a:r>
              <a:rPr lang="en-US" dirty="0"/>
              <a:t>Fairfax County vs. Russell County</a:t>
            </a:r>
          </a:p>
        </p:txBody>
      </p:sp>
      <p:sp>
        <p:nvSpPr>
          <p:cNvPr id="3" name="Text Placeholder 2">
            <a:extLst>
              <a:ext uri="{FF2B5EF4-FFF2-40B4-BE49-F238E27FC236}">
                <a16:creationId xmlns:a16="http://schemas.microsoft.com/office/drawing/2014/main" id="{6D88E8AC-B69E-7543-9882-725A9D905FCC}"/>
              </a:ext>
            </a:extLst>
          </p:cNvPr>
          <p:cNvSpPr>
            <a:spLocks noGrp="1"/>
          </p:cNvSpPr>
          <p:nvPr>
            <p:ph type="body" idx="1"/>
          </p:nvPr>
        </p:nvSpPr>
        <p:spPr>
          <a:xfrm>
            <a:off x="638704" y="3960923"/>
            <a:ext cx="7505700" cy="812800"/>
          </a:xfrm>
        </p:spPr>
        <p:txBody>
          <a:bodyPr/>
          <a:lstStyle/>
          <a:p>
            <a:r>
              <a:rPr lang="en-US" sz="1100" dirty="0"/>
              <a:t> This graph shows the AAWDT for Fairfax County on the twenty most travelled route. The bars are also colored based on the length of the road showing that the darker red colors are the longer segments of roads. </a:t>
            </a:r>
          </a:p>
          <a:p>
            <a:r>
              <a:rPr lang="en-US" sz="1100" dirty="0"/>
              <a:t>The second graph shows the AAWDT for Russell County on the twenty most travelled routes. The bars are also colored based on the length of road showing that the darker purple colors indicate a longer road length. </a:t>
            </a:r>
          </a:p>
        </p:txBody>
      </p:sp>
      <p:pic>
        <p:nvPicPr>
          <p:cNvPr id="5" name="Picture 4">
            <a:extLst>
              <a:ext uri="{FF2B5EF4-FFF2-40B4-BE49-F238E27FC236}">
                <a16:creationId xmlns:a16="http://schemas.microsoft.com/office/drawing/2014/main" id="{9AD9A2EB-A4E1-904B-83FC-662DE73D841D}"/>
              </a:ext>
            </a:extLst>
          </p:cNvPr>
          <p:cNvPicPr>
            <a:picLocks noChangeAspect="1"/>
          </p:cNvPicPr>
          <p:nvPr/>
        </p:nvPicPr>
        <p:blipFill>
          <a:blip r:embed="rId6"/>
          <a:stretch>
            <a:fillRect/>
          </a:stretch>
        </p:blipFill>
        <p:spPr>
          <a:xfrm>
            <a:off x="4481777" y="1020613"/>
            <a:ext cx="4067890" cy="2977648"/>
          </a:xfrm>
          <a:prstGeom prst="rect">
            <a:avLst/>
          </a:prstGeom>
        </p:spPr>
      </p:pic>
      <p:pic>
        <p:nvPicPr>
          <p:cNvPr id="8" name="Picture 7">
            <a:extLst>
              <a:ext uri="{FF2B5EF4-FFF2-40B4-BE49-F238E27FC236}">
                <a16:creationId xmlns:a16="http://schemas.microsoft.com/office/drawing/2014/main" id="{411C882E-2697-D64E-89EB-03FEB98757FA}"/>
              </a:ext>
            </a:extLst>
          </p:cNvPr>
          <p:cNvPicPr>
            <a:picLocks noChangeAspect="1"/>
          </p:cNvPicPr>
          <p:nvPr/>
        </p:nvPicPr>
        <p:blipFill>
          <a:blip r:embed="rId7"/>
          <a:stretch>
            <a:fillRect/>
          </a:stretch>
        </p:blipFill>
        <p:spPr>
          <a:xfrm>
            <a:off x="413887" y="935021"/>
            <a:ext cx="4067890" cy="3063240"/>
          </a:xfrm>
          <a:prstGeom prst="rect">
            <a:avLst/>
          </a:prstGeom>
        </p:spPr>
      </p:pic>
      <p:pic>
        <p:nvPicPr>
          <p:cNvPr id="9" name="Online Media 8" descr="Recorded Sound">
            <a:hlinkClick r:id="" action="ppaction://media"/>
            <a:extLst>
              <a:ext uri="{FF2B5EF4-FFF2-40B4-BE49-F238E27FC236}">
                <a16:creationId xmlns:a16="http://schemas.microsoft.com/office/drawing/2014/main" id="{F4580F36-D17C-8643-B47E-B4169734BF5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68977" y="3148123"/>
            <a:ext cx="812800" cy="812800"/>
          </a:xfrm>
          <a:prstGeom prst="rect">
            <a:avLst/>
          </a:prstGeom>
        </p:spPr>
      </p:pic>
      <p:pic>
        <p:nvPicPr>
          <p:cNvPr id="10" name="Online Media 9" descr="Recorded Sound">
            <a:hlinkClick r:id="" action="ppaction://media"/>
            <a:extLst>
              <a:ext uri="{FF2B5EF4-FFF2-40B4-BE49-F238E27FC236}">
                <a16:creationId xmlns:a16="http://schemas.microsoft.com/office/drawing/2014/main" id="{63B86933-1816-3147-9057-A40E1C49A506}"/>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7512050" y="3247774"/>
            <a:ext cx="812800" cy="812800"/>
          </a:xfrm>
          <a:prstGeom prst="rect">
            <a:avLst/>
          </a:prstGeom>
        </p:spPr>
      </p:pic>
    </p:spTree>
    <p:extLst>
      <p:ext uri="{BB962C8B-B14F-4D97-AF65-F5344CB8AC3E}">
        <p14:creationId xmlns:p14="http://schemas.microsoft.com/office/powerpoint/2010/main" val="1307990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28"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702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9"/>
                </p:tgtEl>
              </p:cMediaNode>
            </p:audio>
            <p:audio>
              <p:cMediaNode vol="80000">
                <p:cTn id="12"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66DF-FA2F-B543-9BD7-FADE15BF1C97}"/>
              </a:ext>
            </a:extLst>
          </p:cNvPr>
          <p:cNvSpPr>
            <a:spLocks noGrp="1"/>
          </p:cNvSpPr>
          <p:nvPr>
            <p:ph type="title"/>
          </p:nvPr>
        </p:nvSpPr>
        <p:spPr>
          <a:xfrm>
            <a:off x="819150" y="365415"/>
            <a:ext cx="7505700" cy="705615"/>
          </a:xfrm>
        </p:spPr>
        <p:txBody>
          <a:bodyPr/>
          <a:lstStyle/>
          <a:p>
            <a:pPr algn="ctr"/>
            <a:r>
              <a:rPr lang="en-US" dirty="0"/>
              <a:t>Fairfax County vs. Russell County</a:t>
            </a:r>
          </a:p>
        </p:txBody>
      </p:sp>
      <p:sp>
        <p:nvSpPr>
          <p:cNvPr id="3" name="Text Placeholder 2">
            <a:extLst>
              <a:ext uri="{FF2B5EF4-FFF2-40B4-BE49-F238E27FC236}">
                <a16:creationId xmlns:a16="http://schemas.microsoft.com/office/drawing/2014/main" id="{B0B1874D-F5AF-7543-B14B-7097D9A47440}"/>
              </a:ext>
            </a:extLst>
          </p:cNvPr>
          <p:cNvSpPr>
            <a:spLocks noGrp="1"/>
          </p:cNvSpPr>
          <p:nvPr>
            <p:ph type="body" idx="1"/>
          </p:nvPr>
        </p:nvSpPr>
        <p:spPr>
          <a:xfrm>
            <a:off x="819150" y="4134269"/>
            <a:ext cx="7505700" cy="643816"/>
          </a:xfrm>
        </p:spPr>
        <p:txBody>
          <a:bodyPr/>
          <a:lstStyle/>
          <a:p>
            <a:pPr marL="146050" indent="0">
              <a:buNone/>
            </a:pPr>
            <a:r>
              <a:rPr lang="en-US" dirty="0"/>
              <a:t>The percentage of traffic that is represented by 2 and 4 tire vehicles, and single trailer trucks for Fairfax County (left) and Russell County(right).</a:t>
            </a:r>
          </a:p>
        </p:txBody>
      </p:sp>
      <p:pic>
        <p:nvPicPr>
          <p:cNvPr id="7" name="Picture 6">
            <a:extLst>
              <a:ext uri="{FF2B5EF4-FFF2-40B4-BE49-F238E27FC236}">
                <a16:creationId xmlns:a16="http://schemas.microsoft.com/office/drawing/2014/main" id="{38859504-FFA6-3641-B815-8F7BB6B4BE57}"/>
              </a:ext>
            </a:extLst>
          </p:cNvPr>
          <p:cNvPicPr>
            <a:picLocks noChangeAspect="1"/>
          </p:cNvPicPr>
          <p:nvPr/>
        </p:nvPicPr>
        <p:blipFill>
          <a:blip r:embed="rId4"/>
          <a:stretch>
            <a:fillRect/>
          </a:stretch>
        </p:blipFill>
        <p:spPr>
          <a:xfrm>
            <a:off x="462013" y="904567"/>
            <a:ext cx="4216222" cy="2999232"/>
          </a:xfrm>
          <a:prstGeom prst="rect">
            <a:avLst/>
          </a:prstGeom>
        </p:spPr>
      </p:pic>
      <p:pic>
        <p:nvPicPr>
          <p:cNvPr id="8" name="Picture 7">
            <a:extLst>
              <a:ext uri="{FF2B5EF4-FFF2-40B4-BE49-F238E27FC236}">
                <a16:creationId xmlns:a16="http://schemas.microsoft.com/office/drawing/2014/main" id="{F3D4B889-E6CB-7840-9D61-1D1CD47CEC33}"/>
              </a:ext>
            </a:extLst>
          </p:cNvPr>
          <p:cNvPicPr>
            <a:picLocks noChangeAspect="1"/>
          </p:cNvPicPr>
          <p:nvPr/>
        </p:nvPicPr>
        <p:blipFill>
          <a:blip r:embed="rId5"/>
          <a:stretch>
            <a:fillRect/>
          </a:stretch>
        </p:blipFill>
        <p:spPr>
          <a:xfrm>
            <a:off x="4678235" y="904567"/>
            <a:ext cx="4100362" cy="2999232"/>
          </a:xfrm>
          <a:prstGeom prst="rect">
            <a:avLst/>
          </a:prstGeom>
        </p:spPr>
      </p:pic>
      <p:pic>
        <p:nvPicPr>
          <p:cNvPr id="9" name="Online Media 8" descr="Recorded Sound">
            <a:hlinkClick r:id="" action="ppaction://media"/>
            <a:extLst>
              <a:ext uri="{FF2B5EF4-FFF2-40B4-BE49-F238E27FC236}">
                <a16:creationId xmlns:a16="http://schemas.microsoft.com/office/drawing/2014/main" id="{C735F03E-99E3-2F4C-9354-DAD17037CE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24520" y="3727869"/>
            <a:ext cx="812800" cy="812800"/>
          </a:xfrm>
          <a:prstGeom prst="rect">
            <a:avLst/>
          </a:prstGeom>
        </p:spPr>
      </p:pic>
    </p:spTree>
    <p:extLst>
      <p:ext uri="{BB962C8B-B14F-4D97-AF65-F5344CB8AC3E}">
        <p14:creationId xmlns:p14="http://schemas.microsoft.com/office/powerpoint/2010/main" val="357582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5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2"/>
          <p:cNvSpPr txBox="1">
            <a:spLocks noGrp="1"/>
          </p:cNvSpPr>
          <p:nvPr>
            <p:ph type="title"/>
          </p:nvPr>
        </p:nvSpPr>
        <p:spPr>
          <a:xfrm>
            <a:off x="819150" y="440651"/>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sp>
        <p:nvSpPr>
          <p:cNvPr id="260" name="Google Shape;260;p32"/>
          <p:cNvSpPr txBox="1">
            <a:spLocks noGrp="1"/>
          </p:cNvSpPr>
          <p:nvPr>
            <p:ph type="body" idx="1"/>
          </p:nvPr>
        </p:nvSpPr>
        <p:spPr>
          <a:xfrm>
            <a:off x="819150" y="1300249"/>
            <a:ext cx="7505700" cy="3141121"/>
          </a:xfrm>
          <a:prstGeom prst="rect">
            <a:avLst/>
          </a:prstGeom>
        </p:spPr>
        <p:txBody>
          <a:bodyPr spcFirstLastPara="1" wrap="square" lIns="91425" tIns="91425" rIns="91425" bIns="91425" anchor="t" anchorCtr="0">
            <a:noAutofit/>
          </a:bodyPr>
          <a:lstStyle/>
          <a:p>
            <a:pPr marL="0" indent="0">
              <a:spcAft>
                <a:spcPts val="1600"/>
              </a:spcAft>
              <a:buNone/>
            </a:pPr>
            <a:r>
              <a:rPr lang="en-US" dirty="0">
                <a:latin typeface="Times" pitchFamily="2" charset="0"/>
              </a:rPr>
              <a:t>We have looked at and compared and contrasted both Fairfax and Russell Counties' traffic density of different types of vehicles along with any prominent patterns among the two areas and we also compared traffic volumes based on the type of days applied. We set out to try to find traffic patterns and differences in these traffic patterns between well populated areas and less populated areas. We found that as a general rule of thumb major highways and routes that span all the way across a county tend to be the most travelled. These major routes are also carrying the largest amounts of single truck trailers as they transport their goods cross country. Much of the conclusions we found are not very unexpected as anyone who has driven through large cities, highways, and small towns would have a basic idea of what they notice. Such as seeing trucks mostly on highways and small towns not really having large directing road networks to get drivers through efficiently since everything is so close together. Nonetheless, it was rewarding to be able to confirm much of our suspicions about traffic using real data and especially when it relates to us by being locally relevant data.</a:t>
            </a:r>
            <a:endParaRPr dirty="0">
              <a:latin typeface="Times" pitchFamily="2" charset="0"/>
            </a:endParaRPr>
          </a:p>
        </p:txBody>
      </p:sp>
      <p:pic>
        <p:nvPicPr>
          <p:cNvPr id="2" name="Online Media 1" descr="Recorded Sound">
            <a:hlinkClick r:id="" action="ppaction://media"/>
            <a:extLst>
              <a:ext uri="{FF2B5EF4-FFF2-40B4-BE49-F238E27FC236}">
                <a16:creationId xmlns:a16="http://schemas.microsoft.com/office/drawing/2014/main" id="{E2D1FF32-F88E-9C4B-B3DE-CA2CBC488EF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18450" y="403497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82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Bibliography</a:t>
            </a:r>
            <a:endParaRPr dirty="0"/>
          </a:p>
        </p:txBody>
      </p:sp>
      <p:sp>
        <p:nvSpPr>
          <p:cNvPr id="266" name="Google Shape;266;p33"/>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“Russell.” Russell - Virginia Is For Lovers, </a:t>
            </a:r>
            <a:r>
              <a:rPr lang="en" u="sng">
                <a:solidFill>
                  <a:schemeClr val="hlink"/>
                </a:solidFill>
                <a:hlinkClick r:id="rId3"/>
              </a:rPr>
              <a:t>www.virginia.org/counties/Russell</a:t>
            </a:r>
            <a:r>
              <a:rPr lang="en"/>
              <a:t>.</a:t>
            </a:r>
            <a:endParaRPr/>
          </a:p>
          <a:p>
            <a:pPr marL="457200" lvl="0" indent="-311150" algn="l" rtl="0">
              <a:spcBef>
                <a:spcPts val="0"/>
              </a:spcBef>
              <a:spcAft>
                <a:spcPts val="0"/>
              </a:spcAft>
              <a:buSzPts val="1300"/>
              <a:buAutoNum type="arabicPeriod"/>
            </a:pPr>
            <a:r>
              <a:rPr lang="en"/>
              <a:t>“History: Russell County, VA.” History | Russell County, VA, </a:t>
            </a:r>
            <a:r>
              <a:rPr lang="en" u="sng">
                <a:solidFill>
                  <a:schemeClr val="hlink"/>
                </a:solidFill>
                <a:hlinkClick r:id="rId4"/>
              </a:rPr>
              <a:t>www.russellcountyva.us/199/History</a:t>
            </a:r>
            <a:r>
              <a:rPr lang="en"/>
              <a:t>.</a:t>
            </a:r>
            <a:endParaRPr/>
          </a:p>
          <a:p>
            <a:pPr marL="457200" lvl="0" indent="-311150" algn="l" rtl="0">
              <a:spcBef>
                <a:spcPts val="0"/>
              </a:spcBef>
              <a:spcAft>
                <a:spcPts val="0"/>
              </a:spcAft>
              <a:buSzPts val="1300"/>
              <a:buAutoNum type="arabicPeriod"/>
            </a:pPr>
            <a:r>
              <a:rPr lang="en"/>
              <a:t>“Fairfax County.” Fairfax County - Virginia Is For Lovers, </a:t>
            </a:r>
            <a:r>
              <a:rPr lang="en" u="sng">
                <a:solidFill>
                  <a:schemeClr val="hlink"/>
                </a:solidFill>
                <a:hlinkClick r:id="rId5"/>
              </a:rPr>
              <a:t>www.virginia.org/counties/Fairfax/</a:t>
            </a:r>
            <a:r>
              <a:rPr lang="en"/>
              <a: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Sources</a:t>
            </a:r>
            <a:endParaRPr/>
          </a:p>
        </p:txBody>
      </p:sp>
      <p:sp>
        <p:nvSpPr>
          <p:cNvPr id="272" name="Google Shape;272;p34"/>
          <p:cNvSpPr txBox="1">
            <a:spLocks noGrp="1"/>
          </p:cNvSpPr>
          <p:nvPr>
            <p:ph type="body" idx="1"/>
          </p:nvPr>
        </p:nvSpPr>
        <p:spPr>
          <a:xfrm>
            <a:off x="819150" y="1800200"/>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u="sng" dirty="0">
                <a:solidFill>
                  <a:srgbClr val="0563C1"/>
                </a:solidFill>
                <a:hlinkClick r:id="rId3"/>
              </a:rPr>
              <a:t>https://www.fairfaxcounty.gov/demographics/commuting-patterns</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sz="1200" u="sng" dirty="0">
                <a:solidFill>
                  <a:srgbClr val="0563C1"/>
                </a:solidFill>
                <a:hlinkClick r:id="rId4"/>
              </a:rPr>
              <a:t>https://www.fairfaxcounty.gov/demographics/fairfax-county-general-overview</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sz="1200" u="sng" dirty="0">
                <a:solidFill>
                  <a:srgbClr val="1155CC"/>
                </a:solidFill>
                <a:hlinkClick r:id="rId5"/>
              </a:rPr>
              <a:t>https://datausa.io/profile/geo/russell-county-va</a:t>
            </a:r>
            <a:endParaRPr dirty="0"/>
          </a:p>
          <a:p>
            <a:pPr marL="0" lvl="0" indent="0" algn="l" rtl="0">
              <a:lnSpc>
                <a:spcPct val="100000"/>
              </a:lnSpc>
              <a:spcBef>
                <a:spcPts val="0"/>
              </a:spcBef>
              <a:spcAft>
                <a:spcPts val="0"/>
              </a:spcAft>
              <a:buNone/>
            </a:pPr>
            <a:endParaRPr sz="1200" dirty="0">
              <a:solidFill>
                <a:srgbClr val="000000"/>
              </a:solidFill>
            </a:endParaRPr>
          </a:p>
          <a:p>
            <a:pPr marL="0" lvl="0" indent="0" algn="l" rtl="0">
              <a:lnSpc>
                <a:spcPct val="100000"/>
              </a:lnSpc>
              <a:spcBef>
                <a:spcPts val="0"/>
              </a:spcBef>
              <a:spcAft>
                <a:spcPts val="0"/>
              </a:spcAft>
              <a:buNone/>
            </a:pPr>
            <a:r>
              <a:rPr lang="en" sz="1200" u="sng" dirty="0">
                <a:solidFill>
                  <a:srgbClr val="1155CC"/>
                </a:solidFill>
                <a:hlinkClick r:id="rId6"/>
              </a:rPr>
              <a:t>https://datausa.io/profile/geo/fairfax-county-va</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 u="sng" dirty="0">
                <a:solidFill>
                  <a:schemeClr val="hlink"/>
                </a:solidFill>
                <a:hlinkClick r:id="rId7"/>
              </a:rPr>
              <a:t>https://www.virginiadot.org/info/2018_traffic_data_by_jurisdiction.asp</a:t>
            </a:r>
            <a:endParaRPr dirty="0"/>
          </a:p>
          <a:p>
            <a:pPr marL="0" lvl="0" indent="0" algn="l" rtl="0">
              <a:lnSpc>
                <a:spcPct val="100000"/>
              </a:lnSpc>
              <a:spcBef>
                <a:spcPts val="0"/>
              </a:spcBef>
              <a:spcAft>
                <a:spcPts val="0"/>
              </a:spcAft>
              <a:buNone/>
            </a:pP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Evolution of Automobile(continue)</a:t>
            </a:r>
            <a:endParaRPr/>
          </a:p>
          <a:p>
            <a:pPr marL="0" lvl="0" indent="0" algn="l" rtl="0">
              <a:spcBef>
                <a:spcPts val="0"/>
              </a:spcBef>
              <a:spcAft>
                <a:spcPts val="0"/>
              </a:spcAft>
              <a:buNone/>
            </a:pPr>
            <a:endParaRPr/>
          </a:p>
        </p:txBody>
      </p:sp>
      <p:sp>
        <p:nvSpPr>
          <p:cNvPr id="142" name="Google Shape;142;p15"/>
          <p:cNvSpPr txBox="1">
            <a:spLocks noGrp="1"/>
          </p:cNvSpPr>
          <p:nvPr>
            <p:ph type="body" idx="1"/>
          </p:nvPr>
        </p:nvSpPr>
        <p:spPr>
          <a:xfrm>
            <a:off x="608250" y="1990725"/>
            <a:ext cx="5132700" cy="24480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At the time the late 80s-90s hit, automobile became modernized thanks to the advancement of technology</a:t>
            </a:r>
            <a:endParaRPr sz="1200">
              <a:solidFill>
                <a:srgbClr val="000000"/>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The newer automobiles had electric windows, doors, sunroofs and as well as CD players. </a:t>
            </a:r>
            <a:endParaRPr sz="1200">
              <a:solidFill>
                <a:srgbClr val="000000"/>
              </a:solidFill>
              <a:latin typeface="Times New Roman"/>
              <a:ea typeface="Times New Roman"/>
              <a:cs typeface="Times New Roman"/>
              <a:sym typeface="Times New Roman"/>
            </a:endParaRPr>
          </a:p>
          <a:p>
            <a:pPr marL="457200" lvl="0" indent="-304800" algn="l" rtl="0">
              <a:lnSpc>
                <a:spcPct val="15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Did you know, the first turn signals were not added until 1939?</a:t>
            </a:r>
            <a:endParaRPr/>
          </a:p>
        </p:txBody>
      </p:sp>
      <p:pic>
        <p:nvPicPr>
          <p:cNvPr id="143" name="Google Shape;143;p15"/>
          <p:cNvPicPr preferRelativeResize="0"/>
          <p:nvPr/>
        </p:nvPicPr>
        <p:blipFill>
          <a:blip r:embed="rId5">
            <a:alphaModFix/>
          </a:blip>
          <a:stretch>
            <a:fillRect/>
          </a:stretch>
        </p:blipFill>
        <p:spPr>
          <a:xfrm>
            <a:off x="5653501" y="1624575"/>
            <a:ext cx="3098225" cy="2675350"/>
          </a:xfrm>
          <a:prstGeom prst="rect">
            <a:avLst/>
          </a:prstGeom>
          <a:noFill/>
          <a:ln>
            <a:noFill/>
          </a:ln>
        </p:spPr>
      </p:pic>
      <p:pic>
        <p:nvPicPr>
          <p:cNvPr id="2" name="Online Media 1" descr="Recorded Sound">
            <a:hlinkClick r:id="" action="ppaction://media"/>
            <a:extLst>
              <a:ext uri="{FF2B5EF4-FFF2-40B4-BE49-F238E27FC236}">
                <a16:creationId xmlns:a16="http://schemas.microsoft.com/office/drawing/2014/main" id="{807B9B86-9951-6F4E-B059-26BD51CCBE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22950" y="38915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8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and History of Fairfax</a:t>
            </a:r>
            <a:endParaRPr/>
          </a:p>
        </p:txBody>
      </p:sp>
      <p:sp>
        <p:nvSpPr>
          <p:cNvPr id="149" name="Google Shape;149;p16"/>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Fairfax is one of the most populous areas in all of Virginia</a:t>
            </a:r>
            <a:endParaRPr/>
          </a:p>
          <a:p>
            <a:pPr marL="0" lvl="0" indent="0" algn="l" rtl="0">
              <a:lnSpc>
                <a:spcPct val="100000"/>
              </a:lnSpc>
              <a:spcBef>
                <a:spcPts val="1600"/>
              </a:spcBef>
              <a:spcAft>
                <a:spcPts val="0"/>
              </a:spcAft>
              <a:buNone/>
            </a:pPr>
            <a:r>
              <a:rPr lang="en"/>
              <a:t>With a population of around 1.15 million people, making up about</a:t>
            </a:r>
            <a:endParaRPr/>
          </a:p>
          <a:p>
            <a:pPr marL="0" lvl="0" indent="0" algn="l" rtl="0">
              <a:lnSpc>
                <a:spcPct val="100000"/>
              </a:lnSpc>
              <a:spcBef>
                <a:spcPts val="1600"/>
              </a:spcBef>
              <a:spcAft>
                <a:spcPts val="1600"/>
              </a:spcAft>
              <a:buNone/>
            </a:pPr>
            <a:r>
              <a:rPr lang="en"/>
              <a:t>13% of the population in all of Virginia.</a:t>
            </a:r>
            <a:endParaRPr/>
          </a:p>
        </p:txBody>
      </p:sp>
      <p:pic>
        <p:nvPicPr>
          <p:cNvPr id="150" name="Google Shape;150;p16" descr="A close up of a map&#10;&#10;Description automatically generated"/>
          <p:cNvPicPr preferRelativeResize="0"/>
          <p:nvPr/>
        </p:nvPicPr>
        <p:blipFill>
          <a:blip r:embed="rId3">
            <a:alphaModFix/>
          </a:blip>
          <a:stretch>
            <a:fillRect/>
          </a:stretch>
        </p:blipFill>
        <p:spPr>
          <a:xfrm>
            <a:off x="5642875" y="2034875"/>
            <a:ext cx="2681975" cy="244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 and History of Fairfax</a:t>
            </a:r>
            <a:endParaRPr/>
          </a:p>
          <a:p>
            <a:pPr marL="0" lvl="0" indent="0" algn="l" rtl="0">
              <a:spcBef>
                <a:spcPts val="0"/>
              </a:spcBef>
              <a:spcAft>
                <a:spcPts val="0"/>
              </a:spcAft>
              <a:buNone/>
            </a:pPr>
            <a:endParaRPr/>
          </a:p>
        </p:txBody>
      </p:sp>
      <p:sp>
        <p:nvSpPr>
          <p:cNvPr id="156" name="Google Shape;156;p17"/>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rgbClr val="000000"/>
                </a:solidFill>
              </a:rPr>
              <a:t>Fairfax was formed in 1742 and it was named after Thomas Fairfax,</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 who was the “6th Lord Fairfax of Cameron”</a:t>
            </a:r>
            <a:endParaRPr sz="1200">
              <a:solidFill>
                <a:srgbClr val="000000"/>
              </a:solidFill>
            </a:endParaRPr>
          </a:p>
          <a:p>
            <a:pPr marL="0" lvl="0" indent="0" algn="l" rtl="0">
              <a:lnSpc>
                <a:spcPct val="100000"/>
              </a:lnSpc>
              <a:spcBef>
                <a:spcPts val="0"/>
              </a:spcBef>
              <a:spcAft>
                <a:spcPts val="0"/>
              </a:spcAft>
              <a:buNone/>
            </a:pP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Once was a part of Loudoun County, Arlington County, and Falls Church, but</a:t>
            </a:r>
            <a:endParaRPr sz="1200">
              <a:solidFill>
                <a:srgbClr val="000000"/>
              </a:solidFill>
            </a:endParaRPr>
          </a:p>
          <a:p>
            <a:pPr marL="0" lvl="0" indent="0" algn="l" rtl="0">
              <a:lnSpc>
                <a:spcPct val="100000"/>
              </a:lnSpc>
              <a:spcBef>
                <a:spcPts val="0"/>
              </a:spcBef>
              <a:spcAft>
                <a:spcPts val="0"/>
              </a:spcAft>
              <a:buNone/>
            </a:pPr>
            <a:r>
              <a:rPr lang="en" sz="1200">
                <a:solidFill>
                  <a:srgbClr val="000000"/>
                </a:solidFill>
              </a:rPr>
              <a:t>Fairfax separated from all of them until around 1940.</a:t>
            </a:r>
            <a:endParaRPr sz="1200">
              <a:solidFill>
                <a:srgbClr val="000000"/>
              </a:solidFill>
            </a:endParaRPr>
          </a:p>
        </p:txBody>
      </p:sp>
      <p:pic>
        <p:nvPicPr>
          <p:cNvPr id="157" name="Google Shape;157;p17" descr="ThomasFairfax6th.jpg"/>
          <p:cNvPicPr preferRelativeResize="0"/>
          <p:nvPr/>
        </p:nvPicPr>
        <p:blipFill>
          <a:blip r:embed="rId3">
            <a:alphaModFix/>
          </a:blip>
          <a:stretch>
            <a:fillRect/>
          </a:stretch>
        </p:blipFill>
        <p:spPr>
          <a:xfrm>
            <a:off x="6229350" y="1543088"/>
            <a:ext cx="2095500" cy="3343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18"/>
          <p:cNvSpPr txBox="1">
            <a:spLocks noGrp="1"/>
          </p:cNvSpPr>
          <p:nvPr>
            <p:ph type="title"/>
          </p:nvPr>
        </p:nvSpPr>
        <p:spPr>
          <a:xfrm>
            <a:off x="713700" y="517525"/>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Commuting in Fairfax</a:t>
            </a:r>
            <a:endParaRPr/>
          </a:p>
          <a:p>
            <a:pPr marL="0" lvl="0" indent="0" algn="l" rtl="0">
              <a:spcBef>
                <a:spcPts val="0"/>
              </a:spcBef>
              <a:spcAft>
                <a:spcPts val="0"/>
              </a:spcAft>
              <a:buNone/>
            </a:pPr>
            <a:r>
              <a:rPr lang="en"/>
              <a:t>County</a:t>
            </a:r>
            <a:endParaRPr/>
          </a:p>
        </p:txBody>
      </p:sp>
      <p:sp>
        <p:nvSpPr>
          <p:cNvPr id="163" name="Google Shape;163;p18"/>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Fairfax’s average commute time is around 30 minutes</a:t>
            </a:r>
            <a:endParaRPr/>
          </a:p>
          <a:p>
            <a:pPr marL="0" lvl="0" indent="0" algn="l" rtl="0">
              <a:spcBef>
                <a:spcPts val="1600"/>
              </a:spcBef>
              <a:spcAft>
                <a:spcPts val="0"/>
              </a:spcAft>
              <a:buNone/>
            </a:pPr>
            <a:r>
              <a:rPr lang="en"/>
              <a:t>Longer than the average worker’s commute time </a:t>
            </a:r>
            <a:endParaRPr/>
          </a:p>
          <a:p>
            <a:pPr marL="0" lvl="0" indent="0" algn="l" rtl="0">
              <a:spcBef>
                <a:spcPts val="1600"/>
              </a:spcBef>
              <a:spcAft>
                <a:spcPts val="0"/>
              </a:spcAft>
              <a:buNone/>
            </a:pPr>
            <a:r>
              <a:rPr lang="en"/>
              <a:t>(25 minutes). Most people preferred to commute by</a:t>
            </a:r>
            <a:endParaRPr/>
          </a:p>
          <a:p>
            <a:pPr marL="0" lvl="0" indent="0" algn="l" rtl="0">
              <a:spcBef>
                <a:spcPts val="1600"/>
              </a:spcBef>
              <a:spcAft>
                <a:spcPts val="0"/>
              </a:spcAft>
              <a:buNone/>
            </a:pPr>
            <a:r>
              <a:rPr lang="en"/>
              <a:t>driving alone</a:t>
            </a:r>
            <a:endParaRPr/>
          </a:p>
          <a:p>
            <a:pPr marL="0" lvl="0" indent="0" algn="l" rtl="0">
              <a:spcBef>
                <a:spcPts val="1600"/>
              </a:spcBef>
              <a:spcAft>
                <a:spcPts val="1600"/>
              </a:spcAft>
              <a:buNone/>
            </a:pPr>
            <a:endParaRPr/>
          </a:p>
        </p:txBody>
      </p:sp>
      <p:pic>
        <p:nvPicPr>
          <p:cNvPr id="164" name="Google Shape;164;p18"/>
          <p:cNvPicPr preferRelativeResize="0"/>
          <p:nvPr/>
        </p:nvPicPr>
        <p:blipFill>
          <a:blip r:embed="rId3">
            <a:alphaModFix/>
          </a:blip>
          <a:stretch>
            <a:fillRect/>
          </a:stretch>
        </p:blipFill>
        <p:spPr>
          <a:xfrm>
            <a:off x="4664375" y="452475"/>
            <a:ext cx="4479624" cy="2448000"/>
          </a:xfrm>
          <a:prstGeom prst="rect">
            <a:avLst/>
          </a:prstGeom>
          <a:noFill/>
          <a:ln>
            <a:noFill/>
          </a:ln>
        </p:spPr>
      </p:pic>
      <p:pic>
        <p:nvPicPr>
          <p:cNvPr id="165" name="Google Shape;165;p18"/>
          <p:cNvPicPr preferRelativeResize="0"/>
          <p:nvPr/>
        </p:nvPicPr>
        <p:blipFill>
          <a:blip r:embed="rId4">
            <a:alphaModFix/>
          </a:blip>
          <a:stretch>
            <a:fillRect/>
          </a:stretch>
        </p:blipFill>
        <p:spPr>
          <a:xfrm>
            <a:off x="5166638" y="2160675"/>
            <a:ext cx="3475100" cy="269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737150" y="56785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Traffic in Fairfax</a:t>
            </a:r>
            <a:endParaRPr/>
          </a:p>
        </p:txBody>
      </p:sp>
      <p:sp>
        <p:nvSpPr>
          <p:cNvPr id="171" name="Google Shape;171;p19"/>
          <p:cNvSpPr txBox="1">
            <a:spLocks noGrp="1"/>
          </p:cNvSpPr>
          <p:nvPr>
            <p:ph type="body" idx="1"/>
          </p:nvPr>
        </p:nvSpPr>
        <p:spPr>
          <a:xfrm>
            <a:off x="819150" y="1522450"/>
            <a:ext cx="3375300" cy="244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The average daily traffic goes through I-95</a:t>
            </a:r>
            <a:endParaRPr/>
          </a:p>
          <a:p>
            <a:pPr marL="0" lvl="0" indent="0" algn="l" rtl="0">
              <a:lnSpc>
                <a:spcPct val="100000"/>
              </a:lnSpc>
              <a:spcBef>
                <a:spcPts val="1600"/>
              </a:spcBef>
              <a:spcAft>
                <a:spcPts val="0"/>
              </a:spcAft>
              <a:buNone/>
            </a:pPr>
            <a:r>
              <a:rPr lang="en"/>
              <a:t>Near Washington D.C. and also near Alexandria,</a:t>
            </a:r>
            <a:endParaRPr/>
          </a:p>
          <a:p>
            <a:pPr marL="0" lvl="0" indent="0" algn="l" rtl="0">
              <a:lnSpc>
                <a:spcPct val="100000"/>
              </a:lnSpc>
              <a:spcBef>
                <a:spcPts val="1600"/>
              </a:spcBef>
              <a:spcAft>
                <a:spcPts val="0"/>
              </a:spcAft>
              <a:buNone/>
            </a:pPr>
            <a:r>
              <a:rPr lang="en"/>
              <a:t>VA and Mclean, VA. The  majority of traffic came</a:t>
            </a:r>
            <a:endParaRPr/>
          </a:p>
          <a:p>
            <a:pPr marL="0" lvl="0" indent="0" algn="l" rtl="0">
              <a:lnSpc>
                <a:spcPct val="100000"/>
              </a:lnSpc>
              <a:spcBef>
                <a:spcPts val="1600"/>
              </a:spcBef>
              <a:spcAft>
                <a:spcPts val="0"/>
              </a:spcAft>
              <a:buNone/>
            </a:pPr>
            <a:r>
              <a:rPr lang="en"/>
              <a:t>from 4-wheel vehicles whereas some of the </a:t>
            </a:r>
            <a:endParaRPr/>
          </a:p>
          <a:p>
            <a:pPr marL="0" lvl="0" indent="0" algn="l" rtl="0">
              <a:lnSpc>
                <a:spcPct val="100000"/>
              </a:lnSpc>
              <a:spcBef>
                <a:spcPts val="1600"/>
              </a:spcBef>
              <a:spcAft>
                <a:spcPts val="0"/>
              </a:spcAft>
              <a:buNone/>
            </a:pPr>
            <a:r>
              <a:rPr lang="en"/>
              <a:t>Traffic came from buses or trucks</a:t>
            </a:r>
            <a:endParaRPr/>
          </a:p>
          <a:p>
            <a:pPr marL="0" lvl="0" indent="0" algn="l" rtl="0">
              <a:spcBef>
                <a:spcPts val="1600"/>
              </a:spcBef>
              <a:spcAft>
                <a:spcPts val="1600"/>
              </a:spcAft>
              <a:buNone/>
            </a:pPr>
            <a:r>
              <a:rPr lang="en"/>
              <a:t>  </a:t>
            </a:r>
            <a:endParaRPr/>
          </a:p>
        </p:txBody>
      </p:sp>
      <p:pic>
        <p:nvPicPr>
          <p:cNvPr id="172" name="Google Shape;172;p19" descr="A picture containing text, map&#10;&#10;Description automatically generated"/>
          <p:cNvPicPr preferRelativeResize="0"/>
          <p:nvPr/>
        </p:nvPicPr>
        <p:blipFill>
          <a:blip r:embed="rId3">
            <a:alphaModFix/>
          </a:blip>
          <a:stretch>
            <a:fillRect/>
          </a:stretch>
        </p:blipFill>
        <p:spPr>
          <a:xfrm>
            <a:off x="4244425" y="234500"/>
            <a:ext cx="4619374" cy="3431300"/>
          </a:xfrm>
          <a:prstGeom prst="rect">
            <a:avLst/>
          </a:prstGeom>
          <a:noFill/>
          <a:ln>
            <a:noFill/>
          </a:ln>
        </p:spPr>
      </p:pic>
      <p:pic>
        <p:nvPicPr>
          <p:cNvPr id="173" name="Google Shape;173;p19"/>
          <p:cNvPicPr preferRelativeResize="0"/>
          <p:nvPr/>
        </p:nvPicPr>
        <p:blipFill>
          <a:blip r:embed="rId4">
            <a:alphaModFix/>
          </a:blip>
          <a:stretch>
            <a:fillRect/>
          </a:stretch>
        </p:blipFill>
        <p:spPr>
          <a:xfrm>
            <a:off x="3631975" y="3665800"/>
            <a:ext cx="5308324"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19150" y="658125"/>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Economy in Fairfax</a:t>
            </a:r>
            <a:endParaRPr/>
          </a:p>
        </p:txBody>
      </p:sp>
      <p:sp>
        <p:nvSpPr>
          <p:cNvPr id="179" name="Google Shape;179;p20"/>
          <p:cNvSpPr txBox="1">
            <a:spLocks noGrp="1"/>
          </p:cNvSpPr>
          <p:nvPr>
            <p:ph type="body" idx="1"/>
          </p:nvPr>
        </p:nvSpPr>
        <p:spPr>
          <a:xfrm>
            <a:off x="819150" y="1990725"/>
            <a:ext cx="3753000" cy="2448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000000"/>
                </a:solidFill>
              </a:rPr>
              <a:t>Fairfax is one of the highest earning regions in the US,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with the average household earning roughly $122,000,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 followed by Loudoun County, Arlington County, and </a:t>
            </a:r>
            <a:endParaRPr sz="1200">
              <a:solidFill>
                <a:srgbClr val="000000"/>
              </a:solidFill>
            </a:endParaRPr>
          </a:p>
          <a:p>
            <a:pPr marL="0" lvl="0" indent="0" algn="l" rtl="0">
              <a:lnSpc>
                <a:spcPct val="150000"/>
              </a:lnSpc>
              <a:spcBef>
                <a:spcPts val="0"/>
              </a:spcBef>
              <a:spcAft>
                <a:spcPts val="0"/>
              </a:spcAft>
              <a:buNone/>
            </a:pPr>
            <a:r>
              <a:rPr lang="en" sz="1200">
                <a:solidFill>
                  <a:srgbClr val="000000"/>
                </a:solidFill>
              </a:rPr>
              <a:t>Falls Church.</a:t>
            </a:r>
            <a:endParaRPr/>
          </a:p>
        </p:txBody>
      </p:sp>
      <p:pic>
        <p:nvPicPr>
          <p:cNvPr id="180" name="Google Shape;180;p20"/>
          <p:cNvPicPr preferRelativeResize="0"/>
          <p:nvPr/>
        </p:nvPicPr>
        <p:blipFill>
          <a:blip r:embed="rId3">
            <a:alphaModFix/>
          </a:blip>
          <a:stretch>
            <a:fillRect/>
          </a:stretch>
        </p:blipFill>
        <p:spPr>
          <a:xfrm>
            <a:off x="4785650" y="1886000"/>
            <a:ext cx="3642825" cy="2657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p21"/>
          <p:cNvPicPr preferRelativeResize="0"/>
          <p:nvPr/>
        </p:nvPicPr>
        <p:blipFill>
          <a:blip r:embed="rId3">
            <a:alphaModFix/>
          </a:blip>
          <a:stretch>
            <a:fillRect/>
          </a:stretch>
        </p:blipFill>
        <p:spPr>
          <a:xfrm>
            <a:off x="1157338" y="870513"/>
            <a:ext cx="6829324" cy="3402475"/>
          </a:xfrm>
          <a:prstGeom prst="rect">
            <a:avLst/>
          </a:prstGeom>
          <a:noFill/>
          <a:ln>
            <a:noFill/>
          </a:ln>
        </p:spPr>
      </p:pic>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1118</Words>
  <Application>Microsoft Macintosh PowerPoint</Application>
  <PresentationFormat>On-screen Show (16:9)</PresentationFormat>
  <Paragraphs>95</Paragraphs>
  <Slides>24</Slides>
  <Notes>22</Notes>
  <HiddenSlides>0</HiddenSlides>
  <MMClips>14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Nunito</vt:lpstr>
      <vt:lpstr>Times New Roman</vt:lpstr>
      <vt:lpstr>Times</vt:lpstr>
      <vt:lpstr>Calibri</vt:lpstr>
      <vt:lpstr>Arial</vt:lpstr>
      <vt:lpstr>Shift</vt:lpstr>
      <vt:lpstr>Fairfax County vs Russell County</vt:lpstr>
      <vt:lpstr>Evolution of Automobile</vt:lpstr>
      <vt:lpstr>Evolution of Automobile(continue) </vt:lpstr>
      <vt:lpstr>Background and History of Fairfax</vt:lpstr>
      <vt:lpstr>Background and History of Fairfax </vt:lpstr>
      <vt:lpstr>Commuting in Fairfax County</vt:lpstr>
      <vt:lpstr>Traffic in Fairfax</vt:lpstr>
      <vt:lpstr>The Economy in Fairfax</vt:lpstr>
      <vt:lpstr>PowerPoint Presentation</vt:lpstr>
      <vt:lpstr>Population Demographics in Fairfax County</vt:lpstr>
      <vt:lpstr>Population Demographics in Fairfax County (cont.) </vt:lpstr>
      <vt:lpstr>Background and History of Russell County</vt:lpstr>
      <vt:lpstr>Commuting in Russell County</vt:lpstr>
      <vt:lpstr>Commuting in Russell County</vt:lpstr>
      <vt:lpstr>Traffic in Russell County</vt:lpstr>
      <vt:lpstr>The Economy in Russell County</vt:lpstr>
      <vt:lpstr>The Economy in Russell County(cont.)</vt:lpstr>
      <vt:lpstr>Population Demographics in Russell County </vt:lpstr>
      <vt:lpstr>Population Demographics in Russell County (cont.) </vt:lpstr>
      <vt:lpstr>Fairfax County vs. Russell County</vt:lpstr>
      <vt:lpstr>Fairfax County vs. Russell County</vt:lpstr>
      <vt:lpstr>Conclusion</vt:lpstr>
      <vt:lpstr>Bibliography</vt:lpstr>
      <vt:lpstr>Data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Fairfax County vs Russell County</dc:title>
  <cp:lastModifiedBy>mterraz</cp:lastModifiedBy>
  <cp:revision>7</cp:revision>
  <dcterms:modified xsi:type="dcterms:W3CDTF">2020-05-22T03:29:10Z</dcterms:modified>
</cp:coreProperties>
</file>